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</p:sldMasterIdLst>
  <p:notesMasterIdLst>
    <p:notesMasterId r:id="rId8"/>
  </p:notesMasterIdLst>
  <p:sldIdLst>
    <p:sldId id="280" r:id="rId5"/>
    <p:sldId id="285" r:id="rId6"/>
    <p:sldId id="284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5D6563"/>
    <a:srgbClr val="54AEC1"/>
    <a:srgbClr val="29A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83688-28CC-B05C-5A74-4EB02CCFF7C8}" v="12" dt="2021-03-02T22:53:47.303"/>
    <p1510:client id="{A827A18A-3847-18A4-86C9-288DBA7B5985}" v="365" dt="2021-03-02T10:42:17.940"/>
    <p1510:client id="{C4ACDFEE-32E2-483B-AD37-0BFEF19E5BB8}" v="4" dt="2021-03-30T08:34:13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3"/>
  </p:normalViewPr>
  <p:slideViewPr>
    <p:cSldViewPr snapToGrid="0" snapToObjects="1">
      <p:cViewPr varScale="1">
        <p:scale>
          <a:sx n="88" d="100"/>
          <a:sy n="88" d="100"/>
        </p:scale>
        <p:origin x="6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521BD-BF5C-40FE-A1B7-BD6AF9A9FFE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E371C5-A3DB-49EC-A36B-DE5221C3D56F}">
      <dgm:prSet phldrT="[Text]"/>
      <dgm:spPr/>
      <dgm:t>
        <a:bodyPr/>
        <a:lstStyle/>
        <a:p>
          <a:r>
            <a:rPr lang="en-US" dirty="0"/>
            <a:t>Stage 1</a:t>
          </a:r>
        </a:p>
      </dgm:t>
    </dgm:pt>
    <dgm:pt modelId="{9CE733EA-70A7-4782-8921-0AFE6B32E534}" type="parTrans" cxnId="{5E47F268-C9CC-492D-9010-96F8D9A20D3E}">
      <dgm:prSet/>
      <dgm:spPr/>
      <dgm:t>
        <a:bodyPr/>
        <a:lstStyle/>
        <a:p>
          <a:endParaRPr lang="en-US"/>
        </a:p>
      </dgm:t>
    </dgm:pt>
    <dgm:pt modelId="{439E9EE1-522B-4DF9-87B4-48DBCEB06777}" type="sibTrans" cxnId="{5E47F268-C9CC-492D-9010-96F8D9A20D3E}">
      <dgm:prSet/>
      <dgm:spPr/>
      <dgm:t>
        <a:bodyPr/>
        <a:lstStyle/>
        <a:p>
          <a:endParaRPr lang="en-US"/>
        </a:p>
      </dgm:t>
    </dgm:pt>
    <dgm:pt modelId="{2989D674-CDD8-4FF1-A4E4-14AB8A07E30D}">
      <dgm:prSet phldrT="[Text]"/>
      <dgm:spPr/>
      <dgm:t>
        <a:bodyPr/>
        <a:lstStyle/>
        <a:p>
          <a:r>
            <a:rPr lang="en-GB" dirty="0"/>
            <a:t>Stage 1: Software changes in EW to enable CPCS service - Done</a:t>
          </a:r>
          <a:endParaRPr lang="en-US" dirty="0"/>
        </a:p>
      </dgm:t>
    </dgm:pt>
    <dgm:pt modelId="{EF2B7524-D371-45EA-B9A7-C5302C0412BD}" type="parTrans" cxnId="{4B1B7EB2-6DDB-4795-9EA7-08D039FCB272}">
      <dgm:prSet/>
      <dgm:spPr/>
      <dgm:t>
        <a:bodyPr/>
        <a:lstStyle/>
        <a:p>
          <a:endParaRPr lang="en-US"/>
        </a:p>
      </dgm:t>
    </dgm:pt>
    <dgm:pt modelId="{B0CE1549-DEFB-49A4-9540-6A7E231FCECA}" type="sibTrans" cxnId="{4B1B7EB2-6DDB-4795-9EA7-08D039FCB272}">
      <dgm:prSet/>
      <dgm:spPr/>
      <dgm:t>
        <a:bodyPr/>
        <a:lstStyle/>
        <a:p>
          <a:endParaRPr lang="en-US"/>
        </a:p>
      </dgm:t>
    </dgm:pt>
    <dgm:pt modelId="{D27A678E-999E-4110-838C-8C5117C7D2C0}">
      <dgm:prSet phldrT="[Text]"/>
      <dgm:spPr/>
      <dgm:t>
        <a:bodyPr/>
        <a:lstStyle/>
        <a:p>
          <a:r>
            <a:rPr lang="en-US" dirty="0"/>
            <a:t>Stage 2</a:t>
          </a:r>
        </a:p>
      </dgm:t>
    </dgm:pt>
    <dgm:pt modelId="{33C403DD-429D-4753-AFDE-4E5A3DA29F85}" type="parTrans" cxnId="{D57D815E-C03E-481A-94F9-DE8DF0A5A5D8}">
      <dgm:prSet/>
      <dgm:spPr/>
      <dgm:t>
        <a:bodyPr/>
        <a:lstStyle/>
        <a:p>
          <a:endParaRPr lang="en-US"/>
        </a:p>
      </dgm:t>
    </dgm:pt>
    <dgm:pt modelId="{D5F1AD41-F6F9-4597-AFE1-EB858E3548AB}" type="sibTrans" cxnId="{D57D815E-C03E-481A-94F9-DE8DF0A5A5D8}">
      <dgm:prSet/>
      <dgm:spPr/>
      <dgm:t>
        <a:bodyPr/>
        <a:lstStyle/>
        <a:p>
          <a:endParaRPr lang="en-US"/>
        </a:p>
      </dgm:t>
    </dgm:pt>
    <dgm:pt modelId="{4C34E384-EFF3-4BD0-A6FD-D9E0FA32EFDF}">
      <dgm:prSet phldrT="[Text]"/>
      <dgm:spPr/>
      <dgm:t>
        <a:bodyPr/>
        <a:lstStyle/>
        <a:p>
          <a:r>
            <a:rPr lang="en-US" dirty="0"/>
            <a:t>EMIS to activate patient access button for 12 PCNs i.e. 54 practices</a:t>
          </a:r>
        </a:p>
      </dgm:t>
    </dgm:pt>
    <dgm:pt modelId="{0E3EA285-8C2B-4A97-BCF2-FF6DF8492727}" type="parTrans" cxnId="{3BEB874B-0A8E-453D-B00C-3DC4E5076AB1}">
      <dgm:prSet/>
      <dgm:spPr/>
      <dgm:t>
        <a:bodyPr/>
        <a:lstStyle/>
        <a:p>
          <a:endParaRPr lang="en-US"/>
        </a:p>
      </dgm:t>
    </dgm:pt>
    <dgm:pt modelId="{10EE2D81-6D78-442B-8492-C00B33B9A9F7}" type="sibTrans" cxnId="{3BEB874B-0A8E-453D-B00C-3DC4E5076AB1}">
      <dgm:prSet/>
      <dgm:spPr/>
      <dgm:t>
        <a:bodyPr/>
        <a:lstStyle/>
        <a:p>
          <a:endParaRPr lang="en-US"/>
        </a:p>
      </dgm:t>
    </dgm:pt>
    <dgm:pt modelId="{EC829B0E-1689-4078-89A7-E475D93CD543}">
      <dgm:prSet phldrT="[Text]"/>
      <dgm:spPr/>
      <dgm:t>
        <a:bodyPr/>
        <a:lstStyle/>
        <a:p>
          <a:r>
            <a:rPr lang="en-US" dirty="0"/>
            <a:t>Stage 3</a:t>
          </a:r>
        </a:p>
      </dgm:t>
    </dgm:pt>
    <dgm:pt modelId="{2867CE76-895B-4FEA-AA8B-CABFE3FB92C5}" type="parTrans" cxnId="{31F8E45A-93B1-4D3F-A6F1-679291A59994}">
      <dgm:prSet/>
      <dgm:spPr/>
      <dgm:t>
        <a:bodyPr/>
        <a:lstStyle/>
        <a:p>
          <a:endParaRPr lang="en-US"/>
        </a:p>
      </dgm:t>
    </dgm:pt>
    <dgm:pt modelId="{D0D24F16-D082-4AA5-AEBA-6D0ACEBA1B30}" type="sibTrans" cxnId="{31F8E45A-93B1-4D3F-A6F1-679291A59994}">
      <dgm:prSet/>
      <dgm:spPr/>
      <dgm:t>
        <a:bodyPr/>
        <a:lstStyle/>
        <a:p>
          <a:endParaRPr lang="en-US"/>
        </a:p>
      </dgm:t>
    </dgm:pt>
    <dgm:pt modelId="{1F1515FB-2AD6-48E9-92B4-A809F116429F}">
      <dgm:prSet phldrT="[Text]"/>
      <dgm:spPr/>
      <dgm:t>
        <a:bodyPr/>
        <a:lstStyle/>
        <a:p>
          <a:r>
            <a:rPr lang="en-US" dirty="0"/>
            <a:t>Go-live – lead time 1 week</a:t>
          </a:r>
        </a:p>
      </dgm:t>
    </dgm:pt>
    <dgm:pt modelId="{C60EF99B-E9A9-493A-8534-BB1213C3D428}" type="parTrans" cxnId="{A54FD5A2-741A-48B9-8C4C-909954278A3F}">
      <dgm:prSet/>
      <dgm:spPr/>
      <dgm:t>
        <a:bodyPr/>
        <a:lstStyle/>
        <a:p>
          <a:endParaRPr lang="en-US"/>
        </a:p>
      </dgm:t>
    </dgm:pt>
    <dgm:pt modelId="{96D72F63-F9BA-488A-9A2F-15297DE662AE}" type="sibTrans" cxnId="{A54FD5A2-741A-48B9-8C4C-909954278A3F}">
      <dgm:prSet/>
      <dgm:spPr/>
      <dgm:t>
        <a:bodyPr/>
        <a:lstStyle/>
        <a:p>
          <a:endParaRPr lang="en-US"/>
        </a:p>
      </dgm:t>
    </dgm:pt>
    <dgm:pt modelId="{B6E60924-2380-46A6-9A48-0A2A4652E072}">
      <dgm:prSet phldrT="[Text]"/>
      <dgm:spPr/>
      <dgm:t>
        <a:bodyPr/>
        <a:lstStyle/>
        <a:p>
          <a:r>
            <a:rPr lang="en-US" dirty="0"/>
            <a:t>Lead time around 4 week</a:t>
          </a:r>
        </a:p>
      </dgm:t>
    </dgm:pt>
    <dgm:pt modelId="{589323A9-DD1D-40FF-A78D-BD53802F31A5}" type="parTrans" cxnId="{328D1574-C4D2-48C6-B2EE-03CD97393850}">
      <dgm:prSet/>
      <dgm:spPr/>
      <dgm:t>
        <a:bodyPr/>
        <a:lstStyle/>
        <a:p>
          <a:endParaRPr lang="en-US"/>
        </a:p>
      </dgm:t>
    </dgm:pt>
    <dgm:pt modelId="{12CE5FF7-7921-4B8C-83F1-D87199C9F12F}" type="sibTrans" cxnId="{328D1574-C4D2-48C6-B2EE-03CD97393850}">
      <dgm:prSet/>
      <dgm:spPr/>
      <dgm:t>
        <a:bodyPr/>
        <a:lstStyle/>
        <a:p>
          <a:endParaRPr lang="en-US"/>
        </a:p>
      </dgm:t>
    </dgm:pt>
    <dgm:pt modelId="{41396CE0-34A4-496D-97C9-BEB1582F00E3}">
      <dgm:prSet phldrT="[Text]"/>
      <dgm:spPr/>
      <dgm:t>
        <a:bodyPr/>
        <a:lstStyle/>
        <a:p>
          <a:r>
            <a:rPr lang="en-US" dirty="0"/>
            <a:t>Each week we can request EMIS to activate a number of PCNs and they will be live the week next  </a:t>
          </a:r>
        </a:p>
      </dgm:t>
    </dgm:pt>
    <dgm:pt modelId="{9A4E6FD9-3268-44CF-920C-935CBE8C36D8}" type="parTrans" cxnId="{579C1AE4-33CB-4281-A7A7-9B98429503B9}">
      <dgm:prSet/>
      <dgm:spPr/>
      <dgm:t>
        <a:bodyPr/>
        <a:lstStyle/>
        <a:p>
          <a:endParaRPr lang="en-US"/>
        </a:p>
      </dgm:t>
    </dgm:pt>
    <dgm:pt modelId="{7F982065-106E-4353-9CB1-0A0657BD8E93}" type="sibTrans" cxnId="{579C1AE4-33CB-4281-A7A7-9B98429503B9}">
      <dgm:prSet/>
      <dgm:spPr/>
      <dgm:t>
        <a:bodyPr/>
        <a:lstStyle/>
        <a:p>
          <a:endParaRPr lang="en-US"/>
        </a:p>
      </dgm:t>
    </dgm:pt>
    <dgm:pt modelId="{5A5DC7FE-CEC6-497B-8A40-BA0AF71C62E5}">
      <dgm:prSet phldrT="[Text]"/>
      <dgm:spPr/>
      <dgm:t>
        <a:bodyPr/>
        <a:lstStyle/>
        <a:p>
          <a:r>
            <a:rPr lang="en-US" dirty="0"/>
            <a:t>Service will not be enabled </a:t>
          </a:r>
        </a:p>
      </dgm:t>
    </dgm:pt>
    <dgm:pt modelId="{43F4FD22-3A7C-4F00-8A84-9045A60B4B8F}" type="parTrans" cxnId="{A4166CD7-0247-4945-BDF4-DC9DC304CAD9}">
      <dgm:prSet/>
      <dgm:spPr/>
      <dgm:t>
        <a:bodyPr/>
        <a:lstStyle/>
        <a:p>
          <a:endParaRPr lang="en-US"/>
        </a:p>
      </dgm:t>
    </dgm:pt>
    <dgm:pt modelId="{B2D99D0E-477A-42ED-B9D0-D09BEFAD2D07}" type="sibTrans" cxnId="{A4166CD7-0247-4945-BDF4-DC9DC304CAD9}">
      <dgm:prSet/>
      <dgm:spPr/>
      <dgm:t>
        <a:bodyPr/>
        <a:lstStyle/>
        <a:p>
          <a:endParaRPr lang="en-US"/>
        </a:p>
      </dgm:t>
    </dgm:pt>
    <dgm:pt modelId="{6E5BCBD8-3AE9-453A-8AF2-912357787DB5}" type="pres">
      <dgm:prSet presAssocID="{76D521BD-BF5C-40FE-A1B7-BD6AF9A9FFE5}" presName="rootnode" presStyleCnt="0">
        <dgm:presLayoutVars>
          <dgm:chMax/>
          <dgm:chPref/>
          <dgm:dir/>
          <dgm:animLvl val="lvl"/>
        </dgm:presLayoutVars>
      </dgm:prSet>
      <dgm:spPr/>
    </dgm:pt>
    <dgm:pt modelId="{E6B360DE-4BC2-4D89-AE75-06C104136584}" type="pres">
      <dgm:prSet presAssocID="{38E371C5-A3DB-49EC-A36B-DE5221C3D56F}" presName="composite" presStyleCnt="0"/>
      <dgm:spPr/>
    </dgm:pt>
    <dgm:pt modelId="{CDEC6685-82F7-4917-95C2-6D6B1B1D05A4}" type="pres">
      <dgm:prSet presAssocID="{38E371C5-A3DB-49EC-A36B-DE5221C3D56F}" presName="LShape" presStyleLbl="alignNode1" presStyleIdx="0" presStyleCnt="5"/>
      <dgm:spPr/>
    </dgm:pt>
    <dgm:pt modelId="{6E218761-47D0-4901-A7E0-CE031CA12AED}" type="pres">
      <dgm:prSet presAssocID="{38E371C5-A3DB-49EC-A36B-DE5221C3D56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E9C0385-C181-4ED5-8B62-CC9661B308FE}" type="pres">
      <dgm:prSet presAssocID="{38E371C5-A3DB-49EC-A36B-DE5221C3D56F}" presName="Triangle" presStyleLbl="alignNode1" presStyleIdx="1" presStyleCnt="5"/>
      <dgm:spPr/>
    </dgm:pt>
    <dgm:pt modelId="{7E81EE5B-59EA-4E39-BE42-86A051C75479}" type="pres">
      <dgm:prSet presAssocID="{439E9EE1-522B-4DF9-87B4-48DBCEB06777}" presName="sibTrans" presStyleCnt="0"/>
      <dgm:spPr/>
    </dgm:pt>
    <dgm:pt modelId="{C5714807-254E-401B-BD45-A5B5723E6509}" type="pres">
      <dgm:prSet presAssocID="{439E9EE1-522B-4DF9-87B4-48DBCEB06777}" presName="space" presStyleCnt="0"/>
      <dgm:spPr/>
    </dgm:pt>
    <dgm:pt modelId="{876A4334-B254-4DD4-93E3-5352F193D6B1}" type="pres">
      <dgm:prSet presAssocID="{D27A678E-999E-4110-838C-8C5117C7D2C0}" presName="composite" presStyleCnt="0"/>
      <dgm:spPr/>
    </dgm:pt>
    <dgm:pt modelId="{6FD82632-7451-4782-8E98-09D8F890C7FD}" type="pres">
      <dgm:prSet presAssocID="{D27A678E-999E-4110-838C-8C5117C7D2C0}" presName="LShape" presStyleLbl="alignNode1" presStyleIdx="2" presStyleCnt="5"/>
      <dgm:spPr/>
    </dgm:pt>
    <dgm:pt modelId="{F29232F4-CD39-49BD-842D-ED058BFC9317}" type="pres">
      <dgm:prSet presAssocID="{D27A678E-999E-4110-838C-8C5117C7D2C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64239B2-1395-4D18-B0BB-88F411D8AC28}" type="pres">
      <dgm:prSet presAssocID="{D27A678E-999E-4110-838C-8C5117C7D2C0}" presName="Triangle" presStyleLbl="alignNode1" presStyleIdx="3" presStyleCnt="5"/>
      <dgm:spPr/>
    </dgm:pt>
    <dgm:pt modelId="{14919372-91CF-44FF-8DF5-F93BD267836D}" type="pres">
      <dgm:prSet presAssocID="{D5F1AD41-F6F9-4597-AFE1-EB858E3548AB}" presName="sibTrans" presStyleCnt="0"/>
      <dgm:spPr/>
    </dgm:pt>
    <dgm:pt modelId="{AB6408A8-1F06-4CDF-9574-1B452253C4B8}" type="pres">
      <dgm:prSet presAssocID="{D5F1AD41-F6F9-4597-AFE1-EB858E3548AB}" presName="space" presStyleCnt="0"/>
      <dgm:spPr/>
    </dgm:pt>
    <dgm:pt modelId="{8F712C20-D4FF-4C16-9C40-52DF2866C20C}" type="pres">
      <dgm:prSet presAssocID="{EC829B0E-1689-4078-89A7-E475D93CD543}" presName="composite" presStyleCnt="0"/>
      <dgm:spPr/>
    </dgm:pt>
    <dgm:pt modelId="{3F7EA6D5-9681-4EC5-83F9-A61BBE3B9B06}" type="pres">
      <dgm:prSet presAssocID="{EC829B0E-1689-4078-89A7-E475D93CD543}" presName="LShape" presStyleLbl="alignNode1" presStyleIdx="4" presStyleCnt="5"/>
      <dgm:spPr/>
    </dgm:pt>
    <dgm:pt modelId="{75EA61F4-CDCA-476F-9E78-4774B264FC6E}" type="pres">
      <dgm:prSet presAssocID="{EC829B0E-1689-4078-89A7-E475D93CD54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E04091B-7C1A-4C47-A7D3-DAF7D7805A5A}" type="presOf" srcId="{1F1515FB-2AD6-48E9-92B4-A809F116429F}" destId="{75EA61F4-CDCA-476F-9E78-4774B264FC6E}" srcOrd="0" destOrd="1" presId="urn:microsoft.com/office/officeart/2009/3/layout/StepUpProcess"/>
    <dgm:cxn modelId="{C6A59D24-D0A2-4E7B-BFAB-F4A3E8DE3EB9}" type="presOf" srcId="{5A5DC7FE-CEC6-497B-8A40-BA0AF71C62E5}" destId="{F29232F4-CD39-49BD-842D-ED058BFC9317}" srcOrd="0" destOrd="2" presId="urn:microsoft.com/office/officeart/2009/3/layout/StepUpProcess"/>
    <dgm:cxn modelId="{D57D815E-C03E-481A-94F9-DE8DF0A5A5D8}" srcId="{76D521BD-BF5C-40FE-A1B7-BD6AF9A9FFE5}" destId="{D27A678E-999E-4110-838C-8C5117C7D2C0}" srcOrd="1" destOrd="0" parTransId="{33C403DD-429D-4753-AFDE-4E5A3DA29F85}" sibTransId="{D5F1AD41-F6F9-4597-AFE1-EB858E3548AB}"/>
    <dgm:cxn modelId="{8049C345-EB28-45E2-91F0-CDA77A57A448}" type="presOf" srcId="{B6E60924-2380-46A6-9A48-0A2A4652E072}" destId="{F29232F4-CD39-49BD-842D-ED058BFC9317}" srcOrd="0" destOrd="3" presId="urn:microsoft.com/office/officeart/2009/3/layout/StepUpProcess"/>
    <dgm:cxn modelId="{5E47F268-C9CC-492D-9010-96F8D9A20D3E}" srcId="{76D521BD-BF5C-40FE-A1B7-BD6AF9A9FFE5}" destId="{38E371C5-A3DB-49EC-A36B-DE5221C3D56F}" srcOrd="0" destOrd="0" parTransId="{9CE733EA-70A7-4782-8921-0AFE6B32E534}" sibTransId="{439E9EE1-522B-4DF9-87B4-48DBCEB06777}"/>
    <dgm:cxn modelId="{3BEB874B-0A8E-453D-B00C-3DC4E5076AB1}" srcId="{D27A678E-999E-4110-838C-8C5117C7D2C0}" destId="{4C34E384-EFF3-4BD0-A6FD-D9E0FA32EFDF}" srcOrd="0" destOrd="0" parTransId="{0E3EA285-8C2B-4A97-BCF2-FF6DF8492727}" sibTransId="{10EE2D81-6D78-442B-8492-C00B33B9A9F7}"/>
    <dgm:cxn modelId="{F42FDA4B-1351-4752-A163-C9A7BB281677}" type="presOf" srcId="{4C34E384-EFF3-4BD0-A6FD-D9E0FA32EFDF}" destId="{F29232F4-CD39-49BD-842D-ED058BFC9317}" srcOrd="0" destOrd="1" presId="urn:microsoft.com/office/officeart/2009/3/layout/StepUpProcess"/>
    <dgm:cxn modelId="{F973B36D-C379-4F5F-8DE7-DE44E37AA2D7}" type="presOf" srcId="{76D521BD-BF5C-40FE-A1B7-BD6AF9A9FFE5}" destId="{6E5BCBD8-3AE9-453A-8AF2-912357787DB5}" srcOrd="0" destOrd="0" presId="urn:microsoft.com/office/officeart/2009/3/layout/StepUpProcess"/>
    <dgm:cxn modelId="{81173F4F-669D-4158-A5A9-E196E27035EB}" type="presOf" srcId="{EC829B0E-1689-4078-89A7-E475D93CD543}" destId="{75EA61F4-CDCA-476F-9E78-4774B264FC6E}" srcOrd="0" destOrd="0" presId="urn:microsoft.com/office/officeart/2009/3/layout/StepUpProcess"/>
    <dgm:cxn modelId="{328D1574-C4D2-48C6-B2EE-03CD97393850}" srcId="{D27A678E-999E-4110-838C-8C5117C7D2C0}" destId="{B6E60924-2380-46A6-9A48-0A2A4652E072}" srcOrd="2" destOrd="0" parTransId="{589323A9-DD1D-40FF-A78D-BD53802F31A5}" sibTransId="{12CE5FF7-7921-4B8C-83F1-D87199C9F12F}"/>
    <dgm:cxn modelId="{31F8E45A-93B1-4D3F-A6F1-679291A59994}" srcId="{76D521BD-BF5C-40FE-A1B7-BD6AF9A9FFE5}" destId="{EC829B0E-1689-4078-89A7-E475D93CD543}" srcOrd="2" destOrd="0" parTransId="{2867CE76-895B-4FEA-AA8B-CABFE3FB92C5}" sibTransId="{D0D24F16-D082-4AA5-AEBA-6D0ACEBA1B30}"/>
    <dgm:cxn modelId="{16B1407C-CD5B-4FC3-B180-FFE888F87C2B}" type="presOf" srcId="{D27A678E-999E-4110-838C-8C5117C7D2C0}" destId="{F29232F4-CD39-49BD-842D-ED058BFC9317}" srcOrd="0" destOrd="0" presId="urn:microsoft.com/office/officeart/2009/3/layout/StepUpProcess"/>
    <dgm:cxn modelId="{46D95D8C-B477-4991-87F1-FA93E69485A5}" type="presOf" srcId="{41396CE0-34A4-496D-97C9-BEB1582F00E3}" destId="{75EA61F4-CDCA-476F-9E78-4774B264FC6E}" srcOrd="0" destOrd="2" presId="urn:microsoft.com/office/officeart/2009/3/layout/StepUpProcess"/>
    <dgm:cxn modelId="{A54FD5A2-741A-48B9-8C4C-909954278A3F}" srcId="{EC829B0E-1689-4078-89A7-E475D93CD543}" destId="{1F1515FB-2AD6-48E9-92B4-A809F116429F}" srcOrd="0" destOrd="0" parTransId="{C60EF99B-E9A9-493A-8534-BB1213C3D428}" sibTransId="{96D72F63-F9BA-488A-9A2F-15297DE662AE}"/>
    <dgm:cxn modelId="{6CCF8EA8-30F6-47FE-89ED-3B5516A3C99D}" type="presOf" srcId="{38E371C5-A3DB-49EC-A36B-DE5221C3D56F}" destId="{6E218761-47D0-4901-A7E0-CE031CA12AED}" srcOrd="0" destOrd="0" presId="urn:microsoft.com/office/officeart/2009/3/layout/StepUpProcess"/>
    <dgm:cxn modelId="{4B1B7EB2-6DDB-4795-9EA7-08D039FCB272}" srcId="{38E371C5-A3DB-49EC-A36B-DE5221C3D56F}" destId="{2989D674-CDD8-4FF1-A4E4-14AB8A07E30D}" srcOrd="0" destOrd="0" parTransId="{EF2B7524-D371-45EA-B9A7-C5302C0412BD}" sibTransId="{B0CE1549-DEFB-49A4-9540-6A7E231FCECA}"/>
    <dgm:cxn modelId="{A4166CD7-0247-4945-BDF4-DC9DC304CAD9}" srcId="{D27A678E-999E-4110-838C-8C5117C7D2C0}" destId="{5A5DC7FE-CEC6-497B-8A40-BA0AF71C62E5}" srcOrd="1" destOrd="0" parTransId="{43F4FD22-3A7C-4F00-8A84-9045A60B4B8F}" sibTransId="{B2D99D0E-477A-42ED-B9D0-D09BEFAD2D07}"/>
    <dgm:cxn modelId="{579C1AE4-33CB-4281-A7A7-9B98429503B9}" srcId="{EC829B0E-1689-4078-89A7-E475D93CD543}" destId="{41396CE0-34A4-496D-97C9-BEB1582F00E3}" srcOrd="1" destOrd="0" parTransId="{9A4E6FD9-3268-44CF-920C-935CBE8C36D8}" sibTransId="{7F982065-106E-4353-9CB1-0A0657BD8E93}"/>
    <dgm:cxn modelId="{2790B6FD-99CB-4BD4-9AC8-2F2F85ED8DCA}" type="presOf" srcId="{2989D674-CDD8-4FF1-A4E4-14AB8A07E30D}" destId="{6E218761-47D0-4901-A7E0-CE031CA12AED}" srcOrd="0" destOrd="1" presId="urn:microsoft.com/office/officeart/2009/3/layout/StepUpProcess"/>
    <dgm:cxn modelId="{CE46375B-F332-4DAD-89C2-C7451E933175}" type="presParOf" srcId="{6E5BCBD8-3AE9-453A-8AF2-912357787DB5}" destId="{E6B360DE-4BC2-4D89-AE75-06C104136584}" srcOrd="0" destOrd="0" presId="urn:microsoft.com/office/officeart/2009/3/layout/StepUpProcess"/>
    <dgm:cxn modelId="{5DC4B82D-5113-4FA3-87AA-A16E458500C5}" type="presParOf" srcId="{E6B360DE-4BC2-4D89-AE75-06C104136584}" destId="{CDEC6685-82F7-4917-95C2-6D6B1B1D05A4}" srcOrd="0" destOrd="0" presId="urn:microsoft.com/office/officeart/2009/3/layout/StepUpProcess"/>
    <dgm:cxn modelId="{7CE68FAA-1AA5-4A3D-9466-C9DEE1D04A27}" type="presParOf" srcId="{E6B360DE-4BC2-4D89-AE75-06C104136584}" destId="{6E218761-47D0-4901-A7E0-CE031CA12AED}" srcOrd="1" destOrd="0" presId="urn:microsoft.com/office/officeart/2009/3/layout/StepUpProcess"/>
    <dgm:cxn modelId="{67B4F6E9-78A9-43F6-856E-41348BA09E09}" type="presParOf" srcId="{E6B360DE-4BC2-4D89-AE75-06C104136584}" destId="{FE9C0385-C181-4ED5-8B62-CC9661B308FE}" srcOrd="2" destOrd="0" presId="urn:microsoft.com/office/officeart/2009/3/layout/StepUpProcess"/>
    <dgm:cxn modelId="{8C866D7E-CC49-438C-B5E9-CC3CF126DE6B}" type="presParOf" srcId="{6E5BCBD8-3AE9-453A-8AF2-912357787DB5}" destId="{7E81EE5B-59EA-4E39-BE42-86A051C75479}" srcOrd="1" destOrd="0" presId="urn:microsoft.com/office/officeart/2009/3/layout/StepUpProcess"/>
    <dgm:cxn modelId="{43A63EB0-5889-4CED-9CE1-EA501A4B4292}" type="presParOf" srcId="{7E81EE5B-59EA-4E39-BE42-86A051C75479}" destId="{C5714807-254E-401B-BD45-A5B5723E6509}" srcOrd="0" destOrd="0" presId="urn:microsoft.com/office/officeart/2009/3/layout/StepUpProcess"/>
    <dgm:cxn modelId="{A63B1E0E-32F8-428D-9EDE-BDFB022134A2}" type="presParOf" srcId="{6E5BCBD8-3AE9-453A-8AF2-912357787DB5}" destId="{876A4334-B254-4DD4-93E3-5352F193D6B1}" srcOrd="2" destOrd="0" presId="urn:microsoft.com/office/officeart/2009/3/layout/StepUpProcess"/>
    <dgm:cxn modelId="{770BCF78-A2D8-49FD-85BB-C7C402F84902}" type="presParOf" srcId="{876A4334-B254-4DD4-93E3-5352F193D6B1}" destId="{6FD82632-7451-4782-8E98-09D8F890C7FD}" srcOrd="0" destOrd="0" presId="urn:microsoft.com/office/officeart/2009/3/layout/StepUpProcess"/>
    <dgm:cxn modelId="{D7033922-9FF3-45C5-A015-A2A34BCE3E7E}" type="presParOf" srcId="{876A4334-B254-4DD4-93E3-5352F193D6B1}" destId="{F29232F4-CD39-49BD-842D-ED058BFC9317}" srcOrd="1" destOrd="0" presId="urn:microsoft.com/office/officeart/2009/3/layout/StepUpProcess"/>
    <dgm:cxn modelId="{C08AB289-851D-4049-9FB9-D41BE69D0CC6}" type="presParOf" srcId="{876A4334-B254-4DD4-93E3-5352F193D6B1}" destId="{364239B2-1395-4D18-B0BB-88F411D8AC28}" srcOrd="2" destOrd="0" presId="urn:microsoft.com/office/officeart/2009/3/layout/StepUpProcess"/>
    <dgm:cxn modelId="{58162F95-2323-48B7-BB6D-1F28D2DC9A94}" type="presParOf" srcId="{6E5BCBD8-3AE9-453A-8AF2-912357787DB5}" destId="{14919372-91CF-44FF-8DF5-F93BD267836D}" srcOrd="3" destOrd="0" presId="urn:microsoft.com/office/officeart/2009/3/layout/StepUpProcess"/>
    <dgm:cxn modelId="{7C96364B-165B-4C65-9290-EA29198624A6}" type="presParOf" srcId="{14919372-91CF-44FF-8DF5-F93BD267836D}" destId="{AB6408A8-1F06-4CDF-9574-1B452253C4B8}" srcOrd="0" destOrd="0" presId="urn:microsoft.com/office/officeart/2009/3/layout/StepUpProcess"/>
    <dgm:cxn modelId="{3A1C5989-2B75-41AD-A3CC-6DFDA38EC02C}" type="presParOf" srcId="{6E5BCBD8-3AE9-453A-8AF2-912357787DB5}" destId="{8F712C20-D4FF-4C16-9C40-52DF2866C20C}" srcOrd="4" destOrd="0" presId="urn:microsoft.com/office/officeart/2009/3/layout/StepUpProcess"/>
    <dgm:cxn modelId="{B0C556E1-1D30-46E8-8B1B-2013A502B3F3}" type="presParOf" srcId="{8F712C20-D4FF-4C16-9C40-52DF2866C20C}" destId="{3F7EA6D5-9681-4EC5-83F9-A61BBE3B9B06}" srcOrd="0" destOrd="0" presId="urn:microsoft.com/office/officeart/2009/3/layout/StepUpProcess"/>
    <dgm:cxn modelId="{73579BA7-695C-43F8-99ED-CED448D82DA4}" type="presParOf" srcId="{8F712C20-D4FF-4C16-9C40-52DF2866C20C}" destId="{75EA61F4-CDCA-476F-9E78-4774B264FC6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C6685-82F7-4917-95C2-6D6B1B1D05A4}">
      <dsp:nvSpPr>
        <dsp:cNvPr id="0" name=""/>
        <dsp:cNvSpPr/>
      </dsp:nvSpPr>
      <dsp:spPr>
        <a:xfrm rot="5400000">
          <a:off x="2258284" y="501124"/>
          <a:ext cx="864710" cy="14388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18761-47D0-4901-A7E0-CE031CA12AED}">
      <dsp:nvSpPr>
        <dsp:cNvPr id="0" name=""/>
        <dsp:cNvSpPr/>
      </dsp:nvSpPr>
      <dsp:spPr>
        <a:xfrm>
          <a:off x="2113942" y="931033"/>
          <a:ext cx="1299010" cy="113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Stage 1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Stage 1: Software changes in EW to enable CPCS service - Done</a:t>
          </a:r>
          <a:endParaRPr lang="en-US" sz="800" kern="1200" dirty="0"/>
        </a:p>
      </dsp:txBody>
      <dsp:txXfrm>
        <a:off x="2113942" y="931033"/>
        <a:ext cx="1299010" cy="1138658"/>
      </dsp:txXfrm>
    </dsp:sp>
    <dsp:sp modelId="{FE9C0385-C181-4ED5-8B62-CC9661B308FE}">
      <dsp:nvSpPr>
        <dsp:cNvPr id="0" name=""/>
        <dsp:cNvSpPr/>
      </dsp:nvSpPr>
      <dsp:spPr>
        <a:xfrm>
          <a:off x="3167856" y="395194"/>
          <a:ext cx="245096" cy="2450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82632-7451-4782-8E98-09D8F890C7FD}">
      <dsp:nvSpPr>
        <dsp:cNvPr id="0" name=""/>
        <dsp:cNvSpPr/>
      </dsp:nvSpPr>
      <dsp:spPr>
        <a:xfrm rot="5400000">
          <a:off x="3848526" y="107617"/>
          <a:ext cx="864710" cy="14388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232F4-CD39-49BD-842D-ED058BFC9317}">
      <dsp:nvSpPr>
        <dsp:cNvPr id="0" name=""/>
        <dsp:cNvSpPr/>
      </dsp:nvSpPr>
      <dsp:spPr>
        <a:xfrm>
          <a:off x="3704185" y="537526"/>
          <a:ext cx="1299010" cy="113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Stage 2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EMIS to activate patient access button for 12 PCNs i.e. 54 practices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Service will not be enabled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Lead time around 4 week</a:t>
          </a:r>
        </a:p>
      </dsp:txBody>
      <dsp:txXfrm>
        <a:off x="3704185" y="537526"/>
        <a:ext cx="1299010" cy="1138658"/>
      </dsp:txXfrm>
    </dsp:sp>
    <dsp:sp modelId="{364239B2-1395-4D18-B0BB-88F411D8AC28}">
      <dsp:nvSpPr>
        <dsp:cNvPr id="0" name=""/>
        <dsp:cNvSpPr/>
      </dsp:nvSpPr>
      <dsp:spPr>
        <a:xfrm>
          <a:off x="4758099" y="1687"/>
          <a:ext cx="245096" cy="2450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EA6D5-9681-4EC5-83F9-A61BBE3B9B06}">
      <dsp:nvSpPr>
        <dsp:cNvPr id="0" name=""/>
        <dsp:cNvSpPr/>
      </dsp:nvSpPr>
      <dsp:spPr>
        <a:xfrm rot="5400000">
          <a:off x="5438769" y="-285889"/>
          <a:ext cx="864710" cy="14388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A61F4-CDCA-476F-9E78-4774B264FC6E}">
      <dsp:nvSpPr>
        <dsp:cNvPr id="0" name=""/>
        <dsp:cNvSpPr/>
      </dsp:nvSpPr>
      <dsp:spPr>
        <a:xfrm>
          <a:off x="5294427" y="144019"/>
          <a:ext cx="1299010" cy="113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Stage 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Go-live – lead time 1 week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Each week we can request EMIS to activate a number of PCNs and they will be live the week next  </a:t>
          </a:r>
        </a:p>
      </dsp:txBody>
      <dsp:txXfrm>
        <a:off x="5294427" y="144019"/>
        <a:ext cx="1299010" cy="1138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6BE0F-70AC-416C-B0B2-841FC4867704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46163-6C27-40EE-B8FF-46C6FE9ED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6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92C9-DF61-5F4F-A916-EC6501E4384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14" y="1656870"/>
            <a:ext cx="7834574" cy="796109"/>
          </a:xfrm>
        </p:spPr>
        <p:txBody>
          <a:bodyPr anchor="ctr" anchorCtr="0">
            <a:norm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14" y="2567057"/>
            <a:ext cx="7834574" cy="8443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5681E-2277-D049-9D0E-30777869C476}"/>
              </a:ext>
            </a:extLst>
          </p:cNvPr>
          <p:cNvSpPr/>
          <p:nvPr userDrawn="1"/>
        </p:nvSpPr>
        <p:spPr>
          <a:xfrm>
            <a:off x="0" y="742950"/>
            <a:ext cx="9144000" cy="4400550"/>
          </a:xfrm>
          <a:prstGeom prst="rect">
            <a:avLst/>
          </a:prstGeom>
          <a:solidFill>
            <a:srgbClr val="54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29ACB5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9CC4D-6373-1344-B11C-919747192F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13276"/>
            <a:ext cx="9144000" cy="1030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14" y="1656870"/>
            <a:ext cx="7834574" cy="796109"/>
          </a:xfrm>
        </p:spPr>
        <p:txBody>
          <a:bodyPr anchor="ctr" anchorCtr="0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14" y="2567057"/>
            <a:ext cx="7834574" cy="84435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AE418AE-E35A-4C40-9C29-618B448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831077"/>
            <a:ext cx="2057400" cy="273844"/>
          </a:xfrm>
        </p:spPr>
        <p:txBody>
          <a:bodyPr/>
          <a:lstStyle>
            <a:lvl1pPr>
              <a:defRPr>
                <a:solidFill>
                  <a:srgbClr val="5D6563"/>
                </a:solidFill>
              </a:defRPr>
            </a:lvl1pPr>
          </a:lstStyle>
          <a:p>
            <a:fld id="{70F5C7B9-24D7-874C-8DBB-3F92BBEDD7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5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7419"/>
            <a:ext cx="7886700" cy="994172"/>
          </a:xfrm>
        </p:spPr>
        <p:txBody>
          <a:bodyPr anchor="ctr" anchorCtr="0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22794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7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D81A30-A776-C34E-AA40-B882A67DC7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4113276"/>
            <a:ext cx="9144000" cy="1030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741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22794"/>
            <a:ext cx="7886700" cy="2340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83107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70F5C7B9-24D7-874C-8DBB-3F92BBEDD7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82ED2-EA3D-4A43-9E82-C9FB92B533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95773" y="208926"/>
            <a:ext cx="643690" cy="257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42118-2E68-CD43-A099-E692A06BB6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44284" y="193854"/>
            <a:ext cx="354903" cy="315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3A81A-73B0-574F-ACE9-3198D6F0E7E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3170" y="63617"/>
            <a:ext cx="2399829" cy="5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29ACB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5D6563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5D6563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5D6563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5D6563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5D656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youtube.com/watch?v=DB46_1Lhd-Q&amp;t=14s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78" y="700703"/>
            <a:ext cx="7977792" cy="571506"/>
          </a:xfrm>
        </p:spPr>
        <p:txBody>
          <a:bodyPr>
            <a:normAutofit fontScale="90000"/>
          </a:bodyPr>
          <a:lstStyle/>
          <a:p>
            <a:r>
              <a:rPr lang="en-GB" sz="2600" dirty="0"/>
              <a:t>GP to CPCS early adopter – </a:t>
            </a:r>
            <a:r>
              <a:rPr lang="en-GB" sz="2600" b="1" dirty="0"/>
              <a:t>Expression of interest </a:t>
            </a:r>
            <a:r>
              <a:rPr lang="en-GB" sz="2600" dirty="0"/>
              <a:t>received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79948"/>
              </p:ext>
            </p:extLst>
          </p:nvPr>
        </p:nvGraphicFramePr>
        <p:xfrm>
          <a:off x="786752" y="1157637"/>
          <a:ext cx="5669886" cy="3216836"/>
        </p:xfrm>
        <a:graphic>
          <a:graphicData uri="http://schemas.openxmlformats.org/drawingml/2006/table">
            <a:tbl>
              <a:tblPr/>
              <a:tblGrid>
                <a:gridCol w="643874">
                  <a:extLst>
                    <a:ext uri="{9D8B030D-6E8A-4147-A177-3AD203B41FA5}">
                      <a16:colId xmlns:a16="http://schemas.microsoft.com/office/drawing/2014/main" val="4159615345"/>
                    </a:ext>
                  </a:extLst>
                </a:gridCol>
                <a:gridCol w="3286118">
                  <a:extLst>
                    <a:ext uri="{9D8B030D-6E8A-4147-A177-3AD203B41FA5}">
                      <a16:colId xmlns:a16="http://schemas.microsoft.com/office/drawing/2014/main" val="2166481435"/>
                    </a:ext>
                  </a:extLst>
                </a:gridCol>
                <a:gridCol w="1739894">
                  <a:extLst>
                    <a:ext uri="{9D8B030D-6E8A-4147-A177-3AD203B41FA5}">
                      <a16:colId xmlns:a16="http://schemas.microsoft.com/office/drawing/2014/main" val="4229531976"/>
                    </a:ext>
                  </a:extLst>
                </a:gridCol>
              </a:tblGrid>
              <a:tr h="29225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ICP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/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practices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9208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SASSE 2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678953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SASSE 3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8448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WISE 3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867989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SASSE 1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313677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CoCO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46950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WHAM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145870"/>
                  </a:ext>
                </a:extLst>
              </a:tr>
              <a:tr h="20557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G&amp;W</a:t>
                      </a:r>
                      <a:endParaRPr lang="en-US" dirty="0"/>
                    </a:p>
                  </a:txBody>
                  <a:tcPr marL="6000" marR="6000" marT="600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North Guildford PCN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000" marR="6000" marT="600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/>
                    </a:p>
                  </a:txBody>
                  <a:tcPr marL="6000" marR="6000" marT="600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874532"/>
                  </a:ext>
                </a:extLst>
              </a:tr>
              <a:tr h="20557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  <a:endParaRPr lang="en-US" dirty="0"/>
                    </a:p>
                  </a:txBody>
                  <a:tcPr marL="6000" marR="6000" marT="600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Epsom PCN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000" marR="6000" marT="600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/>
                    </a:p>
                  </a:txBody>
                  <a:tcPr marL="6000" marR="6000" marT="6000" marB="0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60986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Leatherhead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27937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East Elmbridge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62310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Care Collaborative PCN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99178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Tandridge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97367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= 12 PCNs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21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31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8181"/>
            <a:ext cx="7782434" cy="159437"/>
          </a:xfrm>
        </p:spPr>
        <p:txBody>
          <a:bodyPr>
            <a:normAutofit fontScale="90000"/>
          </a:bodyPr>
          <a:lstStyle/>
          <a:p>
            <a:r>
              <a:rPr lang="en-GB" dirty="0"/>
              <a:t>EMIS integrated solution – Preferred option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3" y="1154467"/>
            <a:ext cx="4124834" cy="184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01" y="1154467"/>
            <a:ext cx="4006610" cy="184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1029" y="815913"/>
            <a:ext cx="69078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Video: </a:t>
            </a:r>
            <a:r>
              <a:rPr lang="en-GB" u="sng" dirty="0">
                <a:hlinkClick r:id="rId4"/>
              </a:rPr>
              <a:t>https://www.youtube.com/watch?v=DB46_1Lhd-Q&amp;t=14s</a:t>
            </a:r>
            <a:endParaRPr lang="en-GB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727591"/>
              </p:ext>
            </p:extLst>
          </p:nvPr>
        </p:nvGraphicFramePr>
        <p:xfrm>
          <a:off x="-146582" y="3159890"/>
          <a:ext cx="8564648" cy="207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8268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5FB899-4623-4152-86D9-55A7EEFC75F0}"/>
              </a:ext>
            </a:extLst>
          </p:cNvPr>
          <p:cNvCxnSpPr>
            <a:cxnSpLocks/>
          </p:cNvCxnSpPr>
          <p:nvPr/>
        </p:nvCxnSpPr>
        <p:spPr>
          <a:xfrm rot="5400000">
            <a:off x="2980647" y="2838969"/>
            <a:ext cx="3822986" cy="570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205FB899-4623-4152-86D9-55A7EEFC75F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9735" y="2853161"/>
            <a:ext cx="3780853" cy="1312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AD345AE-CB47-2346-8FB9-B3948835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11" y="170325"/>
            <a:ext cx="5543350" cy="560113"/>
          </a:xfrm>
        </p:spPr>
        <p:txBody>
          <a:bodyPr>
            <a:normAutofit/>
          </a:bodyPr>
          <a:lstStyle/>
          <a:p>
            <a:r>
              <a:rPr lang="en-US" sz="2100" b="1" dirty="0"/>
              <a:t>Draft Plan on a Page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 flipV="1">
            <a:off x="31799" y="1434387"/>
            <a:ext cx="9029189" cy="15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7ABD9C-5EBD-4E72-BFB4-CEBE99452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1192"/>
              </p:ext>
            </p:extLst>
          </p:nvPr>
        </p:nvGraphicFramePr>
        <p:xfrm>
          <a:off x="866751" y="660550"/>
          <a:ext cx="8190657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64">
                  <a:extLst>
                    <a:ext uri="{9D8B030D-6E8A-4147-A177-3AD203B41FA5}">
                      <a16:colId xmlns:a16="http://schemas.microsoft.com/office/drawing/2014/main" val="1916953051"/>
                    </a:ext>
                  </a:extLst>
                </a:gridCol>
                <a:gridCol w="1316699">
                  <a:extLst>
                    <a:ext uri="{9D8B030D-6E8A-4147-A177-3AD203B41FA5}">
                      <a16:colId xmlns:a16="http://schemas.microsoft.com/office/drawing/2014/main" val="2256913128"/>
                    </a:ext>
                  </a:extLst>
                </a:gridCol>
                <a:gridCol w="1317474">
                  <a:extLst>
                    <a:ext uri="{9D8B030D-6E8A-4147-A177-3AD203B41FA5}">
                      <a16:colId xmlns:a16="http://schemas.microsoft.com/office/drawing/2014/main" val="1483889793"/>
                    </a:ext>
                  </a:extLst>
                </a:gridCol>
                <a:gridCol w="1359779">
                  <a:extLst>
                    <a:ext uri="{9D8B030D-6E8A-4147-A177-3AD203B41FA5}">
                      <a16:colId xmlns:a16="http://schemas.microsoft.com/office/drawing/2014/main" val="2136725644"/>
                    </a:ext>
                  </a:extLst>
                </a:gridCol>
                <a:gridCol w="1471759">
                  <a:extLst>
                    <a:ext uri="{9D8B030D-6E8A-4147-A177-3AD203B41FA5}">
                      <a16:colId xmlns:a16="http://schemas.microsoft.com/office/drawing/2014/main" val="1915749087"/>
                    </a:ext>
                  </a:extLst>
                </a:gridCol>
                <a:gridCol w="1327782">
                  <a:extLst>
                    <a:ext uri="{9D8B030D-6E8A-4147-A177-3AD203B41FA5}">
                      <a16:colId xmlns:a16="http://schemas.microsoft.com/office/drawing/2014/main" val="795482140"/>
                    </a:ext>
                  </a:extLst>
                </a:gridCol>
              </a:tblGrid>
              <a:tr h="20873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Apr</a:t>
                      </a:r>
                      <a:r>
                        <a:rPr lang="en-GB" sz="900" baseline="0" dirty="0"/>
                        <a:t> </a:t>
                      </a:r>
                      <a:r>
                        <a:rPr lang="en-GB" sz="9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3622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A981E-23C7-4C37-89F5-F364CAE24C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56789" y="368815"/>
            <a:ext cx="582412" cy="274637"/>
          </a:xfrm>
          <a:prstGeom prst="rect">
            <a:avLst/>
          </a:prstGeom>
        </p:spPr>
        <p:txBody>
          <a:bodyPr/>
          <a:lstStyle/>
          <a:p>
            <a:fld id="{3A104B63-0457-42BC-98C6-DE379EAEE551}" type="slidenum">
              <a:rPr lang="en-GB" smtClean="0">
                <a:solidFill>
                  <a:srgbClr val="54585E"/>
                </a:solidFill>
              </a:rPr>
              <a:pPr/>
              <a:t>3</a:t>
            </a:fld>
            <a:endParaRPr lang="en-GB">
              <a:solidFill>
                <a:srgbClr val="54585E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5FB899-4623-4152-86D9-55A7EEFC75F0}"/>
              </a:ext>
            </a:extLst>
          </p:cNvPr>
          <p:cNvCxnSpPr>
            <a:cxnSpLocks/>
          </p:cNvCxnSpPr>
          <p:nvPr/>
        </p:nvCxnSpPr>
        <p:spPr>
          <a:xfrm rot="5400000">
            <a:off x="1652805" y="2764298"/>
            <a:ext cx="3822986" cy="570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54518" y="2678433"/>
            <a:ext cx="9008119" cy="65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52723" y="3487526"/>
            <a:ext cx="9004685" cy="4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5FB899-4623-4152-86D9-55A7EEFC75F0}"/>
              </a:ext>
            </a:extLst>
          </p:cNvPr>
          <p:cNvCxnSpPr>
            <a:cxnSpLocks/>
          </p:cNvCxnSpPr>
          <p:nvPr/>
        </p:nvCxnSpPr>
        <p:spPr>
          <a:xfrm>
            <a:off x="9075552" y="855658"/>
            <a:ext cx="5093" cy="42622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39504" y="2045499"/>
            <a:ext cx="9029192" cy="30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Pentagon 61">
            <a:extLst>
              <a:ext uri="{FF2B5EF4-FFF2-40B4-BE49-F238E27FC236}">
                <a16:creationId xmlns:a16="http://schemas.microsoft.com/office/drawing/2014/main" id="{4D2F3E71-DBBF-4B9E-B22B-388F9B6D638A}"/>
              </a:ext>
            </a:extLst>
          </p:cNvPr>
          <p:cNvSpPr/>
          <p:nvPr/>
        </p:nvSpPr>
        <p:spPr>
          <a:xfrm>
            <a:off x="2329973" y="940585"/>
            <a:ext cx="786335" cy="22541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50" name="Pentagon 61">
            <a:extLst>
              <a:ext uri="{FF2B5EF4-FFF2-40B4-BE49-F238E27FC236}">
                <a16:creationId xmlns:a16="http://schemas.microsoft.com/office/drawing/2014/main" id="{4D2F3E71-DBBF-4B9E-B22B-388F9B6D638A}"/>
              </a:ext>
            </a:extLst>
          </p:cNvPr>
          <p:cNvSpPr/>
          <p:nvPr/>
        </p:nvSpPr>
        <p:spPr>
          <a:xfrm>
            <a:off x="2757474" y="1535133"/>
            <a:ext cx="1182065" cy="273423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53" name="Pentagon 61">
            <a:extLst>
              <a:ext uri="{FF2B5EF4-FFF2-40B4-BE49-F238E27FC236}">
                <a16:creationId xmlns:a16="http://schemas.microsoft.com/office/drawing/2014/main" id="{4D2F3E71-DBBF-4B9E-B22B-388F9B6D638A}"/>
              </a:ext>
            </a:extLst>
          </p:cNvPr>
          <p:cNvSpPr/>
          <p:nvPr/>
        </p:nvSpPr>
        <p:spPr>
          <a:xfrm>
            <a:off x="2536308" y="2148694"/>
            <a:ext cx="1988072" cy="252146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68" name="Pentagon 61">
            <a:extLst>
              <a:ext uri="{FF2B5EF4-FFF2-40B4-BE49-F238E27FC236}">
                <a16:creationId xmlns:a16="http://schemas.microsoft.com/office/drawing/2014/main" id="{4D2F3E71-DBBF-4B9E-B22B-388F9B6D638A}"/>
              </a:ext>
            </a:extLst>
          </p:cNvPr>
          <p:cNvSpPr/>
          <p:nvPr/>
        </p:nvSpPr>
        <p:spPr>
          <a:xfrm>
            <a:off x="5388678" y="3631031"/>
            <a:ext cx="2010342" cy="258201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r>
              <a:rPr lang="en-US" sz="800" b="1" dirty="0">
                <a:solidFill>
                  <a:srgbClr val="000000"/>
                </a:solidFill>
              </a:rPr>
              <a:t>SASSE1</a:t>
            </a:r>
            <a:r>
              <a:rPr lang="en-US" sz="800" b="1">
                <a:solidFill>
                  <a:srgbClr val="000000"/>
                </a:solidFill>
              </a:rPr>
              <a:t>, SASSE3, </a:t>
            </a:r>
            <a:r>
              <a:rPr lang="en-US" sz="800" b="1" dirty="0">
                <a:solidFill>
                  <a:srgbClr val="000000"/>
                </a:solidFill>
              </a:rPr>
              <a:t>EPSOM, </a:t>
            </a: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East Elmbridge</a:t>
            </a:r>
            <a:r>
              <a:rPr lang="en-US" sz="800" b="1" dirty="0">
                <a:solidFill>
                  <a:srgbClr val="000000"/>
                </a:solidFill>
              </a:rPr>
              <a:t> , </a:t>
            </a:r>
            <a:r>
              <a:rPr lang="en-GB" sz="800" b="1" dirty="0">
                <a:solidFill>
                  <a:srgbClr val="000000"/>
                </a:solidFill>
              </a:rPr>
              <a:t>North </a:t>
            </a:r>
            <a:r>
              <a:rPr lang="en-GB" sz="800" b="1" dirty="0" err="1">
                <a:solidFill>
                  <a:srgbClr val="000000"/>
                </a:solidFill>
              </a:rPr>
              <a:t>Tandridge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173" name="Pentagon 61">
            <a:extLst>
              <a:ext uri="{FF2B5EF4-FFF2-40B4-BE49-F238E27FC236}">
                <a16:creationId xmlns:a16="http://schemas.microsoft.com/office/drawing/2014/main" id="{4D2F3E71-DBBF-4B9E-B22B-388F9B6D638A}"/>
              </a:ext>
            </a:extLst>
          </p:cNvPr>
          <p:cNvSpPr/>
          <p:nvPr/>
        </p:nvSpPr>
        <p:spPr>
          <a:xfrm>
            <a:off x="3573069" y="2771078"/>
            <a:ext cx="2844941" cy="335977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r>
              <a:rPr lang="en-US" sz="800" b="1" dirty="0">
                <a:solidFill>
                  <a:srgbClr val="000000"/>
                </a:solidFill>
              </a:rPr>
              <a:t>Proof of Concept - Wise 3 and Care Collaborative? Evaluation of SOP, training materials and plan the next release</a:t>
            </a:r>
          </a:p>
        </p:txBody>
      </p:sp>
      <p:sp>
        <p:nvSpPr>
          <p:cNvPr id="175" name="Pentagon 61">
            <a:extLst>
              <a:ext uri="{FF2B5EF4-FFF2-40B4-BE49-F238E27FC236}">
                <a16:creationId xmlns:a16="http://schemas.microsoft.com/office/drawing/2014/main" id="{C5EEF55B-868B-1D43-A1E8-62880423E25D}"/>
              </a:ext>
            </a:extLst>
          </p:cNvPr>
          <p:cNvSpPr/>
          <p:nvPr/>
        </p:nvSpPr>
        <p:spPr>
          <a:xfrm>
            <a:off x="39504" y="2095150"/>
            <a:ext cx="911459" cy="5326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n-GB" sz="1000" dirty="0">
                <a:solidFill>
                  <a:schemeClr val="tx1"/>
                </a:solidFill>
              </a:rPr>
              <a:t>Set up the project and resources</a:t>
            </a:r>
            <a:endParaRPr lang="en-GB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73578" y="919325"/>
            <a:ext cx="894162" cy="4862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Funding approved by PCCC </a:t>
            </a:r>
          </a:p>
        </p:txBody>
      </p:sp>
      <p:sp>
        <p:nvSpPr>
          <p:cNvPr id="178" name="Pentagon 61">
            <a:extLst>
              <a:ext uri="{FF2B5EF4-FFF2-40B4-BE49-F238E27FC236}">
                <a16:creationId xmlns:a16="http://schemas.microsoft.com/office/drawing/2014/main" id="{C5EEF55B-868B-1D43-A1E8-62880423E25D}"/>
              </a:ext>
            </a:extLst>
          </p:cNvPr>
          <p:cNvSpPr/>
          <p:nvPr/>
        </p:nvSpPr>
        <p:spPr>
          <a:xfrm>
            <a:off x="0" y="2760663"/>
            <a:ext cx="952876" cy="6416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r>
              <a:rPr lang="en-GB" sz="1000" dirty="0">
                <a:solidFill>
                  <a:schemeClr val="tx1"/>
                </a:solidFill>
              </a:rPr>
              <a:t>Pilot - Project initiated in two PCN </a:t>
            </a:r>
          </a:p>
        </p:txBody>
      </p:sp>
      <p:sp>
        <p:nvSpPr>
          <p:cNvPr id="179" name="Pentagon 61">
            <a:extLst>
              <a:ext uri="{FF2B5EF4-FFF2-40B4-BE49-F238E27FC236}">
                <a16:creationId xmlns:a16="http://schemas.microsoft.com/office/drawing/2014/main" id="{C5EEF55B-868B-1D43-A1E8-62880423E25D}"/>
              </a:ext>
            </a:extLst>
          </p:cNvPr>
          <p:cNvSpPr/>
          <p:nvPr/>
        </p:nvSpPr>
        <p:spPr>
          <a:xfrm>
            <a:off x="63041" y="1500562"/>
            <a:ext cx="904699" cy="50452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r>
              <a:rPr lang="en-GB" sz="1000" dirty="0">
                <a:solidFill>
                  <a:schemeClr val="tx1"/>
                </a:solidFill>
              </a:rPr>
              <a:t>Contract + IG + CG +TG plan</a:t>
            </a:r>
          </a:p>
        </p:txBody>
      </p:sp>
      <p:sp>
        <p:nvSpPr>
          <p:cNvPr id="180" name="Pentagon 61">
            <a:extLst>
              <a:ext uri="{FF2B5EF4-FFF2-40B4-BE49-F238E27FC236}">
                <a16:creationId xmlns:a16="http://schemas.microsoft.com/office/drawing/2014/main" id="{C5EEF55B-868B-1D43-A1E8-62880423E25D}"/>
              </a:ext>
            </a:extLst>
          </p:cNvPr>
          <p:cNvSpPr/>
          <p:nvPr/>
        </p:nvSpPr>
        <p:spPr>
          <a:xfrm>
            <a:off x="24800" y="3560564"/>
            <a:ext cx="968596" cy="6665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r>
              <a:rPr lang="en-GB" sz="1000" dirty="0">
                <a:solidFill>
                  <a:schemeClr val="tx1"/>
                </a:solidFill>
              </a:rPr>
              <a:t>Other Early adopter PCNs – 2 more stages</a:t>
            </a:r>
          </a:p>
        </p:txBody>
      </p:sp>
      <p:sp>
        <p:nvSpPr>
          <p:cNvPr id="182" name="Pentagon 61">
            <a:extLst>
              <a:ext uri="{FF2B5EF4-FFF2-40B4-BE49-F238E27FC236}">
                <a16:creationId xmlns:a16="http://schemas.microsoft.com/office/drawing/2014/main" id="{4D2F3E71-DBBF-4B9E-B22B-388F9B6D638A}"/>
              </a:ext>
            </a:extLst>
          </p:cNvPr>
          <p:cNvSpPr/>
          <p:nvPr/>
        </p:nvSpPr>
        <p:spPr>
          <a:xfrm>
            <a:off x="6547382" y="3996541"/>
            <a:ext cx="2413737" cy="28776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r>
              <a:rPr lang="en-US" sz="800" b="1" dirty="0">
                <a:solidFill>
                  <a:srgbClr val="000000"/>
                </a:solidFill>
              </a:rPr>
              <a:t>Leatherhead, North Guildford, SASSE2, COCO, WHAM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5FB899-4623-4152-86D9-55A7EEFC75F0}"/>
              </a:ext>
            </a:extLst>
          </p:cNvPr>
          <p:cNvCxnSpPr>
            <a:cxnSpLocks/>
          </p:cNvCxnSpPr>
          <p:nvPr/>
        </p:nvCxnSpPr>
        <p:spPr>
          <a:xfrm rot="5400000">
            <a:off x="4371253" y="2740805"/>
            <a:ext cx="3822986" cy="570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05FB899-4623-4152-86D9-55A7EEFC75F0}"/>
              </a:ext>
            </a:extLst>
          </p:cNvPr>
          <p:cNvCxnSpPr>
            <a:cxnSpLocks/>
          </p:cNvCxnSpPr>
          <p:nvPr/>
        </p:nvCxnSpPr>
        <p:spPr>
          <a:xfrm flipH="1">
            <a:off x="7734228" y="660550"/>
            <a:ext cx="5163" cy="416971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Pentagon 61">
            <a:extLst>
              <a:ext uri="{FF2B5EF4-FFF2-40B4-BE49-F238E27FC236}">
                <a16:creationId xmlns:a16="http://schemas.microsoft.com/office/drawing/2014/main" id="{4D2F3E71-DBBF-4B9E-B22B-388F9B6D638A}"/>
              </a:ext>
            </a:extLst>
          </p:cNvPr>
          <p:cNvSpPr/>
          <p:nvPr/>
        </p:nvSpPr>
        <p:spPr>
          <a:xfrm>
            <a:off x="7309437" y="4379141"/>
            <a:ext cx="1771208" cy="27601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27" name="Pentagon 61">
            <a:extLst>
              <a:ext uri="{FF2B5EF4-FFF2-40B4-BE49-F238E27FC236}">
                <a16:creationId xmlns:a16="http://schemas.microsoft.com/office/drawing/2014/main" id="{C5EEF55B-868B-1D43-A1E8-62880423E25D}"/>
              </a:ext>
            </a:extLst>
          </p:cNvPr>
          <p:cNvSpPr/>
          <p:nvPr/>
        </p:nvSpPr>
        <p:spPr>
          <a:xfrm>
            <a:off x="24800" y="4353169"/>
            <a:ext cx="968596" cy="6665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/>
            <a:r>
              <a:rPr lang="en-GB" sz="1000">
                <a:solidFill>
                  <a:schemeClr val="tx1"/>
                </a:solidFill>
              </a:rPr>
              <a:t>On-board </a:t>
            </a:r>
            <a:r>
              <a:rPr lang="en-GB" sz="1000" dirty="0">
                <a:solidFill>
                  <a:schemeClr val="tx1"/>
                </a:solidFill>
              </a:rPr>
              <a:t>other PCNs for Oct – Mar rollout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61795" y="4292704"/>
            <a:ext cx="9004685" cy="4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7-Point Star 3"/>
          <p:cNvSpPr/>
          <p:nvPr/>
        </p:nvSpPr>
        <p:spPr>
          <a:xfrm>
            <a:off x="4884456" y="3132736"/>
            <a:ext cx="371599" cy="28161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97063" y="3264306"/>
            <a:ext cx="1275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EMIS button enabled</a:t>
            </a:r>
          </a:p>
        </p:txBody>
      </p:sp>
    </p:spTree>
    <p:extLst>
      <p:ext uri="{BB962C8B-B14F-4D97-AF65-F5344CB8AC3E}">
        <p14:creationId xmlns:p14="http://schemas.microsoft.com/office/powerpoint/2010/main" val="24694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rreyHeartlands_PPT" id="{E7795629-4406-644E-A5CB-E809F8451081}" vid="{7F5A60DD-28DF-E746-AB2B-41AFC559F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C430AE54ABE43AB44A031D1E72942" ma:contentTypeVersion="14" ma:contentTypeDescription="Create a new document." ma:contentTypeScope="" ma:versionID="a5c911bbf63de44f21ff0b8bb85a1548">
  <xsd:schema xmlns:xsd="http://www.w3.org/2001/XMLSchema" xmlns:xs="http://www.w3.org/2001/XMLSchema" xmlns:p="http://schemas.microsoft.com/office/2006/metadata/properties" xmlns:ns1="http://schemas.microsoft.com/sharepoint/v3" xmlns:ns2="9f2cdcc2-941a-428f-a882-7f17c19788f0" xmlns:ns3="be441c9d-d3ad-4475-813b-3027388aab17" targetNamespace="http://schemas.microsoft.com/office/2006/metadata/properties" ma:root="true" ma:fieldsID="0b644d90d4098de4a28b9dc083779336" ns1:_="" ns2:_="" ns3:_="">
    <xsd:import namespace="http://schemas.microsoft.com/sharepoint/v3"/>
    <xsd:import namespace="9f2cdcc2-941a-428f-a882-7f17c19788f0"/>
    <xsd:import namespace="be441c9d-d3ad-4475-813b-3027388a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cdcc2-941a-428f-a882-7f17c1978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1c9d-d3ad-4475-813b-3027388a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1B19EA-1E7B-42CA-BE44-9A3182F30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2cdcc2-941a-428f-a882-7f17c19788f0"/>
    <ds:schemaRef ds:uri="be441c9d-d3ad-4475-813b-3027388aa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00B9EC-A13E-4B49-A71F-0B5AA8D603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4B9DD3-F634-4C24-9EAF-3D75FD96CA57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be441c9d-d3ad-4475-813b-3027388aab17"/>
    <ds:schemaRef ds:uri="9f2cdcc2-941a-428f-a882-7f17c19788f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SurreyHeartlands_PPT</Template>
  <TotalTime>3232</TotalTime>
  <Words>274</Words>
  <Application>Microsoft Office PowerPoint</Application>
  <PresentationFormat>On-screen Show (16:9)</PresentationFormat>
  <Paragraphs>72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GP to CPCS early adopter – Expression of interest received</vt:lpstr>
      <vt:lpstr>EMIS integrated solution – Preferred option</vt:lpstr>
      <vt:lpstr>Draft Plan on a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eHub – evolving ‘to be’ model</dc:title>
  <dc:creator>Nina Crump</dc:creator>
  <cp:lastModifiedBy>Sandra Lamont</cp:lastModifiedBy>
  <cp:revision>165</cp:revision>
  <cp:lastPrinted>2018-12-04T11:53:47Z</cp:lastPrinted>
  <dcterms:created xsi:type="dcterms:W3CDTF">2021-02-02T09:03:08Z</dcterms:created>
  <dcterms:modified xsi:type="dcterms:W3CDTF">2021-06-24T14:05:40Z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0x0101000DAC430AE54ABE43AB44A031D1E72942</vt:lpwstr>
  </property>
</Properties>
</file>